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0" r:id="rId3"/>
    <p:sldId id="267" r:id="rId4"/>
    <p:sldId id="292" r:id="rId5"/>
    <p:sldId id="263" r:id="rId6"/>
    <p:sldId id="286" r:id="rId7"/>
    <p:sldId id="293" r:id="rId8"/>
    <p:sldId id="294" r:id="rId9"/>
    <p:sldId id="268" r:id="rId10"/>
    <p:sldId id="287" r:id="rId11"/>
    <p:sldId id="278" r:id="rId12"/>
    <p:sldId id="288" r:id="rId13"/>
    <p:sldId id="270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13"/>
    <p:restoredTop sz="93677"/>
  </p:normalViewPr>
  <p:slideViewPr>
    <p:cSldViewPr snapToGrid="0" snapToObjects="1">
      <p:cViewPr varScale="1">
        <p:scale>
          <a:sx n="50" d="100"/>
          <a:sy n="50" d="100"/>
        </p:scale>
        <p:origin x="176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6FDB-F713-8049-BF12-143D96D43947}" type="datetimeFigureOut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58AB-826A-A940-901F-563B74975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8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6FDB-F713-8049-BF12-143D96D43947}" type="datetimeFigureOut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58AB-826A-A940-901F-563B74975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6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6FDB-F713-8049-BF12-143D96D43947}" type="datetimeFigureOut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58AB-826A-A940-901F-563B74975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9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6FDB-F713-8049-BF12-143D96D43947}" type="datetimeFigureOut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58AB-826A-A940-901F-563B74975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5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6FDB-F713-8049-BF12-143D96D43947}" type="datetimeFigureOut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58AB-826A-A940-901F-563B74975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4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6FDB-F713-8049-BF12-143D96D43947}" type="datetimeFigureOut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58AB-826A-A940-901F-563B74975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9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6FDB-F713-8049-BF12-143D96D43947}" type="datetimeFigureOut">
              <a:rPr lang="en-US" smtClean="0"/>
              <a:t>1/17/16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58AB-826A-A940-901F-563B74975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8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6FDB-F713-8049-BF12-143D96D43947}" type="datetimeFigureOut">
              <a:rPr lang="en-US" smtClean="0"/>
              <a:t>1/17/16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58AB-826A-A940-901F-563B74975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9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6FDB-F713-8049-BF12-143D96D43947}" type="datetimeFigureOut">
              <a:rPr lang="en-US" smtClean="0"/>
              <a:t>1/17/16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58AB-826A-A940-901F-563B74975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6FDB-F713-8049-BF12-143D96D43947}" type="datetimeFigureOut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58AB-826A-A940-901F-563B74975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4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6FDB-F713-8049-BF12-143D96D43947}" type="datetimeFigureOut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58AB-826A-A940-901F-563B74975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7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F6FDB-F713-8049-BF12-143D96D43947}" type="datetimeFigureOut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D58AB-826A-A940-901F-563B74975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630"/>
            <a:ext cx="7772400" cy="1287506"/>
          </a:xfrm>
        </p:spPr>
        <p:txBody>
          <a:bodyPr>
            <a:noAutofit/>
          </a:bodyPr>
          <a:lstStyle/>
          <a:p>
            <a:r>
              <a:rPr lang="zh-CN" altLang="en-US" sz="4800" b="1" dirty="0" smtClean="0">
                <a:solidFill>
                  <a:srgbClr val="008000"/>
                </a:solidFill>
              </a:rPr>
              <a:t>地球生病了</a:t>
            </a:r>
            <a:endParaRPr lang="en-US" sz="4800" b="1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17864"/>
            <a:ext cx="6400800" cy="1653598"/>
          </a:xfrm>
        </p:spPr>
        <p:txBody>
          <a:bodyPr>
            <a:normAutofit/>
          </a:bodyPr>
          <a:lstStyle/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http</a:t>
            </a:r>
            <a:r>
              <a:rPr lang="en-US" sz="1400" dirty="0">
                <a:solidFill>
                  <a:schemeClr val="tx1"/>
                </a:solidFill>
              </a:rPr>
              <a:t>://</a:t>
            </a:r>
            <a:r>
              <a:rPr lang="en-US" sz="1400" dirty="0" err="1">
                <a:solidFill>
                  <a:schemeClr val="tx1"/>
                </a:solidFill>
              </a:rPr>
              <a:t>www.sjxxedu.com</a:t>
            </a:r>
            <a:r>
              <a:rPr lang="en-US" sz="1400" dirty="0">
                <a:solidFill>
                  <a:schemeClr val="tx1"/>
                </a:solidFill>
              </a:rPr>
              <a:t>/</a:t>
            </a:r>
            <a:r>
              <a:rPr lang="en-US" sz="1400" dirty="0" err="1">
                <a:solidFill>
                  <a:schemeClr val="tx1"/>
                </a:solidFill>
              </a:rPr>
              <a:t>studentweb</a:t>
            </a:r>
            <a:r>
              <a:rPr lang="en-US" sz="1400" dirty="0">
                <a:solidFill>
                  <a:schemeClr val="tx1"/>
                </a:solidFill>
              </a:rPr>
              <a:t>/8/74/n2.</a:t>
            </a:r>
            <a:r>
              <a:rPr lang="en-US" sz="1400" dirty="0" smtClean="0">
                <a:solidFill>
                  <a:schemeClr val="tx1"/>
                </a:solidFill>
              </a:rPr>
              <a:t>htm</a:t>
            </a:r>
            <a:endParaRPr lang="en-US" altLang="zh-CN" sz="1400" b="1" dirty="0" smtClean="0">
              <a:solidFill>
                <a:schemeClr val="tx1"/>
              </a:solidFill>
              <a:cs typeface="Times New Roman"/>
            </a:endParaRPr>
          </a:p>
        </p:txBody>
      </p:sp>
      <p:pic>
        <p:nvPicPr>
          <p:cNvPr id="4" name="Picture 3" descr="1il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265" y="1937136"/>
            <a:ext cx="4123101" cy="313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65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altLang="zh-CN" sz="6000" dirty="0" smtClean="0">
                <a:solidFill>
                  <a:srgbClr val="008000"/>
                </a:solidFill>
              </a:rPr>
              <a:t/>
            </a:r>
            <a:br>
              <a:rPr lang="en-US" altLang="zh-CN" sz="6000" dirty="0" smtClean="0">
                <a:solidFill>
                  <a:srgbClr val="008000"/>
                </a:solidFill>
              </a:rPr>
            </a:br>
            <a:r>
              <a:rPr lang="en-US" altLang="zh-CN" sz="6000" dirty="0" smtClean="0">
                <a:solidFill>
                  <a:srgbClr val="008000"/>
                </a:solidFill>
              </a:rPr>
              <a:t/>
            </a:r>
            <a:br>
              <a:rPr lang="en-US" altLang="zh-CN" sz="6000" dirty="0" smtClean="0">
                <a:solidFill>
                  <a:srgbClr val="008000"/>
                </a:solidFill>
              </a:rPr>
            </a:br>
            <a:r>
              <a:rPr lang="zh-CN" altLang="en-US" sz="6000" dirty="0" smtClean="0">
                <a:solidFill>
                  <a:srgbClr val="008000"/>
                </a:solidFill>
              </a:rPr>
              <a:t>地球生病了</a:t>
            </a:r>
            <a:r>
              <a:rPr lang="en-US" altLang="zh-CN" sz="6000" dirty="0" smtClean="0">
                <a:solidFill>
                  <a:srgbClr val="008000"/>
                </a:solidFill>
              </a:rPr>
              <a:t/>
            </a:r>
            <a:br>
              <a:rPr lang="en-US" altLang="zh-CN" sz="6000" dirty="0" smtClean="0">
                <a:solidFill>
                  <a:srgbClr val="008000"/>
                </a:solidFill>
              </a:rPr>
            </a:br>
            <a:r>
              <a:rPr lang="en-US" altLang="zh-CN" sz="3100" dirty="0">
                <a:solidFill>
                  <a:srgbClr val="008000"/>
                </a:solidFill>
              </a:rPr>
              <a:t>What </a:t>
            </a:r>
            <a:r>
              <a:rPr lang="en-US" altLang="zh-CN" sz="3100" dirty="0" smtClean="0">
                <a:solidFill>
                  <a:srgbClr val="008000"/>
                </a:solidFill>
              </a:rPr>
              <a:t>have been </a:t>
            </a:r>
            <a:r>
              <a:rPr lang="en-US" altLang="zh-CN" sz="3100" dirty="0">
                <a:solidFill>
                  <a:srgbClr val="008000"/>
                </a:solidFill>
              </a:rPr>
              <a:t>polluted? What have not being cherished?</a:t>
            </a:r>
            <a:r>
              <a:rPr lang="zh-CN" altLang="en-US" sz="3100" dirty="0">
                <a:solidFill>
                  <a:srgbClr val="008000"/>
                </a:solidFill>
              </a:rPr>
              <a:t> </a:t>
            </a:r>
            <a:r>
              <a:rPr lang="en-US" sz="3600" dirty="0">
                <a:solidFill>
                  <a:srgbClr val="008000"/>
                </a:solidFill>
              </a:rPr>
              <a:t/>
            </a:r>
            <a:br>
              <a:rPr lang="en-US" sz="3600" dirty="0">
                <a:solidFill>
                  <a:srgbClr val="008000"/>
                </a:solidFill>
              </a:rPr>
            </a:br>
            <a:r>
              <a:rPr lang="en-US" sz="3800" dirty="0" smtClean="0">
                <a:solidFill>
                  <a:srgbClr val="008000"/>
                </a:solidFill>
              </a:rPr>
              <a:t>Please u</a:t>
            </a:r>
            <a:r>
              <a:rPr lang="en-US" altLang="zh-CN" sz="3800" dirty="0" smtClean="0">
                <a:solidFill>
                  <a:srgbClr val="008000"/>
                </a:solidFill>
              </a:rPr>
              <a:t>nderline </a:t>
            </a:r>
            <a:br>
              <a:rPr lang="en-US" altLang="zh-CN" sz="3800" dirty="0" smtClean="0">
                <a:solidFill>
                  <a:srgbClr val="008000"/>
                </a:solidFill>
              </a:rPr>
            </a:b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9992"/>
            <a:ext cx="8229600" cy="42832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我是你们唯一的家园，地球。哎！我生病了！你看，我的</a:t>
            </a:r>
            <a:r>
              <a:rPr lang="en-US" b="1" u="sng" dirty="0" smtClean="0">
                <a:solidFill>
                  <a:srgbClr val="0000FF"/>
                </a:solidFill>
              </a:rPr>
              <a:t>身体</a:t>
            </a:r>
            <a:r>
              <a:rPr lang="en-US" dirty="0" smtClean="0"/>
              <a:t>都被污染了......	</a:t>
            </a:r>
          </a:p>
          <a:p>
            <a:pPr marL="0" indent="0">
              <a:buNone/>
            </a:pPr>
            <a:r>
              <a:rPr lang="en-US" dirty="0" smtClean="0"/>
              <a:t>人们啊！为什么你们不爱惜、照顾我呢？你看我的</a:t>
            </a:r>
            <a:r>
              <a:rPr lang="en-US" b="1" u="sng" dirty="0" smtClean="0">
                <a:solidFill>
                  <a:srgbClr val="0000FF"/>
                </a:solidFill>
              </a:rPr>
              <a:t>身体</a:t>
            </a:r>
            <a:r>
              <a:rPr lang="en-US" dirty="0" smtClean="0"/>
              <a:t>有一大堆垃圾，</a:t>
            </a:r>
            <a:r>
              <a:rPr lang="en-US" b="1" u="sng" dirty="0" smtClean="0">
                <a:solidFill>
                  <a:srgbClr val="0000FF"/>
                </a:solidFill>
              </a:rPr>
              <a:t>河水</a:t>
            </a:r>
            <a:r>
              <a:rPr lang="en-US" dirty="0" smtClean="0"/>
              <a:t>被污染了，</a:t>
            </a:r>
            <a:r>
              <a:rPr lang="en-US" b="1" u="sng" dirty="0" smtClean="0">
                <a:solidFill>
                  <a:srgbClr val="0000FF"/>
                </a:solidFill>
              </a:rPr>
              <a:t>空气</a:t>
            </a:r>
            <a:r>
              <a:rPr lang="en-US" dirty="0" smtClean="0"/>
              <a:t>被污染了，</a:t>
            </a:r>
            <a:r>
              <a:rPr lang="en-US" b="1" u="sng" dirty="0" smtClean="0">
                <a:solidFill>
                  <a:srgbClr val="0000FF"/>
                </a:solidFill>
              </a:rPr>
              <a:t>大气层</a:t>
            </a:r>
            <a:r>
              <a:rPr lang="en-US" dirty="0" smtClean="0"/>
              <a:t>变得越来越薄，</a:t>
            </a:r>
            <a:r>
              <a:rPr lang="en-US" b="1" u="sng" dirty="0" smtClean="0">
                <a:solidFill>
                  <a:srgbClr val="0000FF"/>
                </a:solidFill>
              </a:rPr>
              <a:t>北极的冰山</a:t>
            </a:r>
            <a:r>
              <a:rPr lang="en-US" dirty="0" smtClean="0"/>
              <a:t>也融化了！</a:t>
            </a:r>
          </a:p>
          <a:p>
            <a:pPr marL="0" indent="0">
              <a:buNone/>
            </a:pPr>
            <a:r>
              <a:rPr lang="en-US" dirty="0" smtClean="0"/>
              <a:t>人类啊，人类，只有你们爱惜我，我才会成为绿色的地球。如果你们再不保护我，有一天，你们就会无家可归！唉！我真希望你们能爱惜我呀！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5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zh-CN" sz="6000" dirty="0" smtClean="0">
                <a:solidFill>
                  <a:srgbClr val="008000"/>
                </a:solidFill>
              </a:rPr>
              <a:t/>
            </a:r>
            <a:br>
              <a:rPr lang="en-US" altLang="zh-CN" sz="6000" dirty="0" smtClean="0">
                <a:solidFill>
                  <a:srgbClr val="008000"/>
                </a:solidFill>
              </a:rPr>
            </a:br>
            <a:r>
              <a:rPr lang="zh-CN" altLang="en-US" sz="6000" dirty="0" smtClean="0">
                <a:solidFill>
                  <a:srgbClr val="008000"/>
                </a:solidFill>
              </a:rPr>
              <a:t>地球生病了</a:t>
            </a:r>
            <a:r>
              <a:rPr lang="en-US" altLang="zh-CN" sz="6000" dirty="0" smtClean="0">
                <a:solidFill>
                  <a:srgbClr val="008000"/>
                </a:solidFill>
              </a:rPr>
              <a:t/>
            </a:r>
            <a:br>
              <a:rPr lang="en-US" altLang="zh-CN" sz="6000" dirty="0" smtClean="0">
                <a:solidFill>
                  <a:srgbClr val="008000"/>
                </a:solidFill>
              </a:rPr>
            </a:br>
            <a:r>
              <a:rPr lang="en-US" altLang="zh-CN" sz="3800" dirty="0" smtClean="0">
                <a:solidFill>
                  <a:srgbClr val="008000"/>
                </a:solidFill>
              </a:rPr>
              <a:t>What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will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happen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if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we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don’t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cherish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our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Earth?</a:t>
            </a:r>
            <a:br>
              <a:rPr lang="en-US" altLang="zh-CN" sz="3800" dirty="0" smtClean="0">
                <a:solidFill>
                  <a:srgbClr val="008000"/>
                </a:solidFill>
              </a:rPr>
            </a:br>
            <a:r>
              <a:rPr lang="en-US" altLang="zh-CN" sz="3800" dirty="0" smtClean="0">
                <a:solidFill>
                  <a:srgbClr val="008000"/>
                </a:solidFill>
              </a:rPr>
              <a:t>Box the answers</a:t>
            </a:r>
            <a:endParaRPr lang="en-US" sz="38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3040"/>
            <a:ext cx="8229600" cy="42186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我是你们唯一的家园，地球。哎！我生病了！你看，我的身体都被污染了......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人们啊！为什么你们不爱惜、照顾我呢？你看我的身体有一大堆垃圾，河水被污染了，空气被污染了，大气层变得越来越薄，北极的冰山也融化了！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人类啊，人类，只有你们爱惜我，我才会成为绿色的地球。如果你们再不保护我，有一天，你们就会无家可归！唉！我真希望你们能爱惜我呀！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94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zh-CN" sz="6000" dirty="0" smtClean="0">
                <a:solidFill>
                  <a:srgbClr val="008000"/>
                </a:solidFill>
              </a:rPr>
              <a:t/>
            </a:r>
            <a:br>
              <a:rPr lang="en-US" altLang="zh-CN" sz="6000" dirty="0" smtClean="0">
                <a:solidFill>
                  <a:srgbClr val="008000"/>
                </a:solidFill>
              </a:rPr>
            </a:br>
            <a:r>
              <a:rPr lang="zh-CN" altLang="en-US" sz="6000" dirty="0" smtClean="0">
                <a:solidFill>
                  <a:srgbClr val="008000"/>
                </a:solidFill>
              </a:rPr>
              <a:t>地球生病了</a:t>
            </a:r>
            <a:r>
              <a:rPr lang="en-US" altLang="zh-CN" sz="6000" dirty="0" smtClean="0">
                <a:solidFill>
                  <a:srgbClr val="008000"/>
                </a:solidFill>
              </a:rPr>
              <a:t/>
            </a:r>
            <a:br>
              <a:rPr lang="en-US" altLang="zh-CN" sz="6000" dirty="0" smtClean="0">
                <a:solidFill>
                  <a:srgbClr val="008000"/>
                </a:solidFill>
              </a:rPr>
            </a:br>
            <a:r>
              <a:rPr lang="en-US" altLang="zh-CN" sz="3800" dirty="0" smtClean="0">
                <a:solidFill>
                  <a:srgbClr val="008000"/>
                </a:solidFill>
              </a:rPr>
              <a:t>What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will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happen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if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we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don’t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cherish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our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Earth?</a:t>
            </a:r>
            <a:br>
              <a:rPr lang="en-US" altLang="zh-CN" sz="3800" dirty="0" smtClean="0">
                <a:solidFill>
                  <a:srgbClr val="008000"/>
                </a:solidFill>
              </a:rPr>
            </a:br>
            <a:r>
              <a:rPr lang="en-US" altLang="zh-CN" sz="3800" dirty="0" smtClean="0">
                <a:solidFill>
                  <a:srgbClr val="008000"/>
                </a:solidFill>
              </a:rPr>
              <a:t>Underline </a:t>
            </a:r>
            <a:r>
              <a:rPr lang="en-US" altLang="zh-CN" sz="3800" smtClean="0">
                <a:solidFill>
                  <a:srgbClr val="008000"/>
                </a:solidFill>
              </a:rPr>
              <a:t>the answers</a:t>
            </a:r>
            <a:r>
              <a:rPr lang="zh-CN" altLang="en-US" sz="3800" smtClean="0">
                <a:solidFill>
                  <a:srgbClr val="008000"/>
                </a:solidFill>
              </a:rPr>
              <a:t> </a:t>
            </a:r>
            <a:endParaRPr lang="en-US" sz="38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3040"/>
            <a:ext cx="8229600" cy="42186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我是你们唯一的家园，地球。哎！我生病了！你看，我的身体都被污染了......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人们啊！为什么你们不爱惜、照顾我呢？你看我的身体有一大堆垃圾，河水被污染了，空气被污染了，</a:t>
            </a:r>
            <a:r>
              <a:rPr lang="en-US" b="1" u="sng" dirty="0" smtClean="0">
                <a:solidFill>
                  <a:srgbClr val="0000FF"/>
                </a:solidFill>
              </a:rPr>
              <a:t>大气层变得越来越薄</a:t>
            </a:r>
            <a:r>
              <a:rPr lang="en-US" dirty="0" smtClean="0">
                <a:solidFill>
                  <a:srgbClr val="000000"/>
                </a:solidFill>
              </a:rPr>
              <a:t>，</a:t>
            </a:r>
            <a:r>
              <a:rPr lang="en-US" b="1" u="sng" dirty="0" smtClean="0">
                <a:solidFill>
                  <a:srgbClr val="0000FF"/>
                </a:solidFill>
              </a:rPr>
              <a:t>北极的冰山也融化了！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人类啊，人类，只有你们爱惜我，我才会成为绿色的地球。如果你们再不保护我，有一天，你们就</a:t>
            </a:r>
            <a:r>
              <a:rPr lang="en-US" b="1" u="sng" dirty="0" smtClean="0">
                <a:solidFill>
                  <a:srgbClr val="0000FF"/>
                </a:solidFill>
              </a:rPr>
              <a:t>会无家可归</a:t>
            </a:r>
            <a:r>
              <a:rPr lang="en-US" dirty="0" smtClean="0">
                <a:solidFill>
                  <a:srgbClr val="000000"/>
                </a:solidFill>
              </a:rPr>
              <a:t>！唉！我真希望你们能爱惜我呀！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487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zh-CN" sz="6000" dirty="0" smtClean="0">
                <a:solidFill>
                  <a:srgbClr val="008000"/>
                </a:solidFill>
              </a:rPr>
              <a:t/>
            </a:r>
            <a:br>
              <a:rPr lang="en-US" altLang="zh-CN" sz="6000" dirty="0" smtClean="0">
                <a:solidFill>
                  <a:srgbClr val="008000"/>
                </a:solidFill>
              </a:rPr>
            </a:br>
            <a:r>
              <a:rPr lang="zh-CN" altLang="en-US" sz="6000" dirty="0" smtClean="0">
                <a:solidFill>
                  <a:srgbClr val="008000"/>
                </a:solidFill>
              </a:rPr>
              <a:t>地球生病了</a:t>
            </a:r>
            <a:r>
              <a:rPr lang="en-US" altLang="zh-CN" sz="6000" smtClean="0">
                <a:solidFill>
                  <a:srgbClr val="008000"/>
                </a:solidFill>
              </a:rPr>
              <a:t/>
            </a:r>
            <a:br>
              <a:rPr lang="en-US" altLang="zh-CN" sz="6000" smtClean="0">
                <a:solidFill>
                  <a:srgbClr val="008000"/>
                </a:solidFill>
              </a:rPr>
            </a:br>
            <a:r>
              <a:rPr lang="en-US" altLang="zh-CN" sz="3800" smtClean="0">
                <a:solidFill>
                  <a:srgbClr val="008000"/>
                </a:solidFill>
              </a:rPr>
              <a:t>Answer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the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questions</a:t>
            </a:r>
            <a:endParaRPr lang="en-US" sz="38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7143"/>
            <a:ext cx="8229600" cy="39490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你可</a:t>
            </a:r>
            <a:r>
              <a:rPr lang="zh-CN" altLang="en-US" dirty="0"/>
              <a:t>以爱惜什么？</a:t>
            </a:r>
            <a:r>
              <a:rPr lang="en-US" dirty="0" smtClean="0">
                <a:effectLst/>
              </a:rPr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地球上什么被污染了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什</a:t>
            </a:r>
            <a:r>
              <a:rPr lang="zh-CN" altLang="en-US" dirty="0"/>
              <a:t>么需要被保护？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6000" dirty="0" smtClean="0">
                <a:solidFill>
                  <a:srgbClr val="008000"/>
                </a:solidFill>
              </a:rPr>
              <a:t/>
            </a:r>
            <a:br>
              <a:rPr lang="en-US" altLang="zh-CN" sz="6000" dirty="0" smtClean="0">
                <a:solidFill>
                  <a:srgbClr val="008000"/>
                </a:solidFill>
              </a:rPr>
            </a:br>
            <a:r>
              <a:rPr lang="zh-CN" altLang="en-US" sz="6000" dirty="0" smtClean="0">
                <a:solidFill>
                  <a:srgbClr val="008000"/>
                </a:solidFill>
              </a:rPr>
              <a:t>地球生病了</a:t>
            </a:r>
            <a:r>
              <a:rPr lang="en-US" altLang="zh-CN" sz="6000" dirty="0" smtClean="0">
                <a:solidFill>
                  <a:srgbClr val="008000"/>
                </a:solidFill>
              </a:rPr>
              <a:t/>
            </a:r>
            <a:br>
              <a:rPr lang="en-US" altLang="zh-CN" sz="6000" dirty="0" smtClean="0">
                <a:solidFill>
                  <a:srgbClr val="008000"/>
                </a:solidFill>
              </a:rPr>
            </a:br>
            <a:r>
              <a:rPr lang="en-US" altLang="zh-CN" sz="3800" dirty="0">
                <a:solidFill>
                  <a:srgbClr val="008000"/>
                </a:solidFill>
              </a:rPr>
              <a:t>4a</a:t>
            </a:r>
            <a:r>
              <a:rPr lang="en-US" altLang="zh-CN" sz="3800" dirty="0" smtClean="0">
                <a:solidFill>
                  <a:srgbClr val="008000"/>
                </a:solidFill>
              </a:rPr>
              <a:t>.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Answer</a:t>
            </a:r>
            <a:r>
              <a:rPr lang="zh-CN" altLang="en-US" sz="3800" dirty="0" smtClean="0">
                <a:solidFill>
                  <a:srgbClr val="008000"/>
                </a:solidFill>
              </a:rPr>
              <a:t> </a:t>
            </a:r>
            <a:r>
              <a:rPr lang="en-US" altLang="zh-CN" sz="3800" dirty="0">
                <a:solidFill>
                  <a:srgbClr val="008000"/>
                </a:solidFill>
              </a:rPr>
              <a:t>the</a:t>
            </a:r>
            <a:r>
              <a:rPr lang="zh-CN" altLang="en-US" sz="3800" dirty="0">
                <a:solidFill>
                  <a:srgbClr val="008000"/>
                </a:solidFill>
              </a:rPr>
              <a:t> </a:t>
            </a:r>
            <a:r>
              <a:rPr lang="en-US" altLang="zh-CN" sz="3800" dirty="0" smtClean="0">
                <a:solidFill>
                  <a:srgbClr val="008000"/>
                </a:solidFill>
              </a:rPr>
              <a:t>questions</a:t>
            </a:r>
            <a:endParaRPr lang="en-US" sz="38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238" y="2050143"/>
            <a:ext cx="8080539" cy="4619580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endParaRPr lang="en-US" sz="200" dirty="0" smtClean="0"/>
          </a:p>
          <a:p>
            <a:pPr marL="0" lvl="0" indent="0">
              <a:buNone/>
            </a:pPr>
            <a:r>
              <a:rPr lang="en-US" altLang="zh-CN" sz="2400" dirty="0" smtClean="0"/>
              <a:t>1.</a:t>
            </a:r>
            <a:r>
              <a:rPr lang="zh-CN" altLang="en-US" sz="2400" dirty="0" smtClean="0"/>
              <a:t> 你</a:t>
            </a:r>
            <a:r>
              <a:rPr lang="zh-CN" altLang="en-US" sz="2400" dirty="0"/>
              <a:t>可以爱惜什么？</a:t>
            </a:r>
            <a:r>
              <a:rPr lang="en-US" sz="2400" dirty="0" smtClean="0">
                <a:effectLst/>
              </a:rPr>
              <a:t> 	</a:t>
            </a:r>
          </a:p>
          <a:p>
            <a:pPr marL="457200" lvl="0" indent="-457200">
              <a:buAutoNum type="arabicPeriod"/>
            </a:pPr>
            <a:endParaRPr lang="en-US" sz="2400" dirty="0"/>
          </a:p>
          <a:p>
            <a:pPr marL="0" lvl="0" indent="0">
              <a:buNone/>
            </a:pPr>
            <a:r>
              <a:rPr lang="en-US" sz="2400" dirty="0" smtClean="0">
                <a:effectLst/>
              </a:rPr>
              <a:t>	</a:t>
            </a:r>
            <a:endParaRPr lang="en-US" altLang="zh-CN" sz="2400" dirty="0" smtClean="0"/>
          </a:p>
          <a:p>
            <a:pPr marL="0" lvl="0" indent="0">
              <a:buNone/>
            </a:pPr>
            <a:r>
              <a:rPr lang="en-US" altLang="zh-CN" sz="2400" dirty="0" smtClean="0"/>
              <a:t>2.</a:t>
            </a:r>
            <a:r>
              <a:rPr lang="zh-CN" altLang="en-US" sz="2400" dirty="0" smtClean="0"/>
              <a:t> 地</a:t>
            </a:r>
            <a:r>
              <a:rPr lang="zh-CN" altLang="en-US" sz="2400" dirty="0"/>
              <a:t>球上什么被污染了</a:t>
            </a:r>
            <a:r>
              <a:rPr lang="zh-CN" altLang="en-US" sz="2400" dirty="0" smtClean="0"/>
              <a:t>？</a:t>
            </a:r>
            <a:r>
              <a:rPr lang="en-US" altLang="zh-CN" sz="2400" dirty="0" smtClean="0"/>
              <a:t>	</a:t>
            </a:r>
          </a:p>
          <a:p>
            <a:pPr marL="0" indent="0">
              <a:buNone/>
            </a:pPr>
            <a:endParaRPr lang="en-US" altLang="zh-CN" sz="2400" dirty="0" smtClean="0"/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 smtClean="0"/>
              <a:t>3.</a:t>
            </a:r>
            <a:r>
              <a:rPr lang="zh-CN" altLang="en-US" sz="2400" dirty="0" smtClean="0"/>
              <a:t>  什么需要被保护？</a:t>
            </a:r>
            <a:r>
              <a:rPr lang="en-US" sz="2400" dirty="0" smtClean="0"/>
              <a:t>			</a:t>
            </a:r>
            <a:r>
              <a:rPr lang="en-US" sz="2400" dirty="0" smtClean="0">
                <a:effectLst/>
              </a:rPr>
              <a:t> 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41013" y="2122715"/>
            <a:ext cx="3335524" cy="4923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zh-CN" altLang="en-US" sz="2400" dirty="0" smtClean="0"/>
              <a:t>爱惜课本</a:t>
            </a:r>
            <a:endParaRPr lang="en-US" altLang="zh-CN" sz="2400" dirty="0"/>
          </a:p>
          <a:p>
            <a:pPr marL="0" indent="0">
              <a:buFont typeface="Arial"/>
              <a:buNone/>
            </a:pPr>
            <a:r>
              <a:rPr lang="zh-CN" altLang="en-US" sz="2400" dirty="0" smtClean="0"/>
              <a:t>爱惜衣服</a:t>
            </a:r>
            <a:endParaRPr lang="en-US" altLang="zh-CN" sz="2400" dirty="0" smtClean="0"/>
          </a:p>
          <a:p>
            <a:pPr marL="0" indent="0">
              <a:buFont typeface="Arial"/>
              <a:buNone/>
            </a:pPr>
            <a:r>
              <a:rPr lang="zh-CN" altLang="en-US" sz="2400" dirty="0" smtClean="0"/>
              <a:t>爱惜花草</a:t>
            </a:r>
            <a:endParaRPr lang="en-US" altLang="zh-CN" dirty="0"/>
          </a:p>
          <a:p>
            <a:pPr marL="0" indent="0">
              <a:buFont typeface="Arial"/>
              <a:buNone/>
            </a:pPr>
            <a:r>
              <a:rPr lang="zh-CN" altLang="en-US" sz="2400" dirty="0" smtClean="0"/>
              <a:t>水被污染了</a:t>
            </a:r>
            <a:endParaRPr lang="en-US" altLang="zh-CN" sz="2400" dirty="0" smtClean="0"/>
          </a:p>
          <a:p>
            <a:pPr marL="0" indent="0">
              <a:buFont typeface="Arial"/>
              <a:buNone/>
            </a:pPr>
            <a:r>
              <a:rPr lang="zh-CN" altLang="en-US" sz="2400" dirty="0" smtClean="0"/>
              <a:t>空气被污染了</a:t>
            </a:r>
            <a:endParaRPr lang="en-US" altLang="zh-CN" sz="2400" dirty="0" smtClean="0"/>
          </a:p>
          <a:p>
            <a:pPr marL="0" indent="0">
              <a:buFont typeface="Arial"/>
              <a:buNone/>
            </a:pPr>
            <a:r>
              <a:rPr lang="zh-CN" altLang="en-US" sz="2400" dirty="0" smtClean="0"/>
              <a:t>土壤被污染了</a:t>
            </a:r>
            <a:endParaRPr lang="en-US" altLang="zh-CN" sz="2400" dirty="0" smtClean="0"/>
          </a:p>
          <a:p>
            <a:pPr marL="0" indent="0">
              <a:buFont typeface="Arial"/>
              <a:buNone/>
            </a:pPr>
            <a:r>
              <a:rPr lang="zh-CN" altLang="en-US" sz="2400" dirty="0" smtClean="0"/>
              <a:t>资源需要被保护</a:t>
            </a:r>
            <a:endParaRPr lang="en-US" altLang="zh-CN" sz="2400" dirty="0" smtClean="0"/>
          </a:p>
          <a:p>
            <a:pPr marL="0" indent="0">
              <a:buFont typeface="Arial"/>
              <a:buNone/>
            </a:pPr>
            <a:r>
              <a:rPr lang="zh-CN" altLang="en-US" sz="2400" dirty="0" smtClean="0"/>
              <a:t>儿童需要被保护</a:t>
            </a:r>
            <a:endParaRPr lang="en-US" altLang="zh-CN" sz="2400" dirty="0" smtClean="0"/>
          </a:p>
          <a:p>
            <a:pPr marL="0" indent="0">
              <a:buFont typeface="Arial"/>
              <a:buNone/>
            </a:pPr>
            <a:r>
              <a:rPr lang="zh-CN" altLang="en-US" sz="2400" dirty="0" smtClean="0"/>
              <a:t>环境需要被保护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828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008000"/>
                </a:solidFill>
              </a:rPr>
              <a:t>污染</a:t>
            </a:r>
            <a:r>
              <a:rPr lang="en-US" altLang="zh-CN" sz="6000" dirty="0" smtClean="0">
                <a:solidFill>
                  <a:srgbClr val="008000"/>
                </a:solidFill>
              </a:rPr>
              <a:t> </a:t>
            </a:r>
            <a:r>
              <a:rPr lang="en-US" altLang="zh-CN" sz="6000" dirty="0" err="1" smtClean="0">
                <a:solidFill>
                  <a:srgbClr val="008000"/>
                </a:solidFill>
              </a:rPr>
              <a:t>wūrǎn</a:t>
            </a:r>
            <a:endParaRPr lang="en-US" sz="6000" dirty="0">
              <a:solidFill>
                <a:srgbClr val="008000"/>
              </a:solidFill>
            </a:endParaRPr>
          </a:p>
        </p:txBody>
      </p:sp>
      <p:pic>
        <p:nvPicPr>
          <p:cNvPr id="4" name="Content Placeholder 3" descr="china_pollution_18546329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9" b="1289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457200" y="6126163"/>
            <a:ext cx="822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http://</a:t>
            </a:r>
            <a:r>
              <a:rPr lang="en-US" sz="1100" dirty="0" err="1"/>
              <a:t>www.cbsnews.com</a:t>
            </a:r>
            <a:r>
              <a:rPr lang="en-US" sz="1100" dirty="0"/>
              <a:t>/news/china-air-pollution-season-kicks-off-with-a-cough-and-a-wheeze-as-coal-plants-turn-on-for-the-winter/</a:t>
            </a:r>
          </a:p>
        </p:txBody>
      </p:sp>
    </p:spTree>
    <p:extLst>
      <p:ext uri="{BB962C8B-B14F-4D97-AF65-F5344CB8AC3E}">
        <p14:creationId xmlns:p14="http://schemas.microsoft.com/office/powerpoint/2010/main" val="229844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 smtClean="0">
                <a:solidFill>
                  <a:srgbClr val="008000"/>
                </a:solidFill>
              </a:rPr>
              <a:t>爱惜</a:t>
            </a:r>
            <a:r>
              <a:rPr lang="en-US" altLang="zh-CN" sz="6000" dirty="0" smtClean="0">
                <a:solidFill>
                  <a:srgbClr val="008000"/>
                </a:solidFill>
              </a:rPr>
              <a:t> </a:t>
            </a:r>
            <a:r>
              <a:rPr lang="en-US" altLang="zh-CN" sz="6000" dirty="0" err="1" smtClean="0">
                <a:solidFill>
                  <a:srgbClr val="008000"/>
                </a:solidFill>
              </a:rPr>
              <a:t>àixī</a:t>
            </a:r>
            <a:endParaRPr lang="en-US" sz="6000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18353" y="6347489"/>
            <a:ext cx="27072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dirty="0"/>
              <a:t>http://sc.jb51.net/Design/Other/29962.htm</a:t>
            </a:r>
          </a:p>
        </p:txBody>
      </p:sp>
      <p:pic>
        <p:nvPicPr>
          <p:cNvPr id="5" name="Content Placeholder 4" descr="Screen Shot 2016-01-16 at 3.45.1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74" b="130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8046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6000" dirty="0">
                <a:solidFill>
                  <a:srgbClr val="008000"/>
                </a:solidFill>
              </a:rPr>
              <a:t>保护环境</a:t>
            </a:r>
            <a:r>
              <a:rPr lang="en-US" altLang="zh-CN" sz="6000" dirty="0">
                <a:solidFill>
                  <a:srgbClr val="008000"/>
                </a:solidFill>
              </a:rPr>
              <a:t> </a:t>
            </a:r>
            <a:r>
              <a:rPr lang="en-US" altLang="zh-CN" sz="6000" dirty="0" err="1">
                <a:solidFill>
                  <a:srgbClr val="008000"/>
                </a:solidFill>
              </a:rPr>
              <a:t>bǎohù</a:t>
            </a:r>
            <a:r>
              <a:rPr lang="en-US" altLang="zh-CN" sz="6000" dirty="0">
                <a:solidFill>
                  <a:srgbClr val="008000"/>
                </a:solidFill>
              </a:rPr>
              <a:t> </a:t>
            </a:r>
            <a:r>
              <a:rPr lang="en-US" altLang="zh-CN" sz="6000" dirty="0" err="1">
                <a:solidFill>
                  <a:srgbClr val="008000"/>
                </a:solidFill>
              </a:rPr>
              <a:t>huánjìng</a:t>
            </a:r>
            <a:r>
              <a:rPr lang="en-US" altLang="zh-CN" sz="6000" dirty="0">
                <a:solidFill>
                  <a:srgbClr val="008000"/>
                </a:solidFill>
              </a:rPr>
              <a:t/>
            </a:r>
            <a:br>
              <a:rPr lang="en-US" altLang="zh-CN" sz="6000" dirty="0">
                <a:solidFill>
                  <a:srgbClr val="008000"/>
                </a:solidFill>
              </a:rPr>
            </a:br>
            <a:r>
              <a:rPr lang="zh-CN" altLang="en-US" sz="6000" dirty="0">
                <a:solidFill>
                  <a:srgbClr val="008000"/>
                </a:solidFill>
              </a:rPr>
              <a:t>环保</a:t>
            </a:r>
            <a:r>
              <a:rPr lang="en-US" altLang="zh-CN" sz="6000" dirty="0">
                <a:solidFill>
                  <a:srgbClr val="008000"/>
                </a:solidFill>
              </a:rPr>
              <a:t> </a:t>
            </a:r>
            <a:r>
              <a:rPr lang="en-US" altLang="zh-CN" sz="6000" dirty="0" err="1">
                <a:solidFill>
                  <a:srgbClr val="008000"/>
                </a:solidFill>
              </a:rPr>
              <a:t>huánbǎo</a:t>
            </a:r>
            <a:endParaRPr lang="en-US" sz="6000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18353" y="6347489"/>
            <a:ext cx="27072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dirty="0"/>
              <a:t>http://sc.jb51.net/Design/Other/29962.htm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3" descr="en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03" b="13903"/>
          <a:stretch>
            <a:fillRect/>
          </a:stretch>
        </p:blipFill>
        <p:spPr>
          <a:xfrm>
            <a:off x="457200" y="1843876"/>
            <a:ext cx="8229600" cy="428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zh-CN" altLang="en-US" sz="6000" dirty="0" smtClean="0">
                <a:solidFill>
                  <a:srgbClr val="008000"/>
                </a:solidFill>
              </a:rPr>
              <a:t>地球生病了</a:t>
            </a:r>
            <a:r>
              <a:rPr lang="en-US" altLang="zh-CN" sz="3800" dirty="0" smtClean="0">
                <a:solidFill>
                  <a:srgbClr val="008000"/>
                </a:solidFill>
              </a:rPr>
              <a:t/>
            </a:r>
            <a:br>
              <a:rPr lang="en-US" altLang="zh-CN" sz="3800" dirty="0" smtClean="0">
                <a:solidFill>
                  <a:srgbClr val="008000"/>
                </a:solidFill>
              </a:rPr>
            </a:br>
            <a:r>
              <a:rPr lang="en-US" altLang="zh-CN" sz="3800" dirty="0" smtClean="0">
                <a:solidFill>
                  <a:srgbClr val="008000"/>
                </a:solidFill>
              </a:rPr>
              <a:t>Circle</a:t>
            </a:r>
            <a:r>
              <a:rPr lang="zh-CN" altLang="en-US" sz="3800" dirty="0" smtClean="0">
                <a:solidFill>
                  <a:srgbClr val="008000"/>
                </a:solidFill>
              </a:rPr>
              <a:t> 污染 </a:t>
            </a:r>
            <a:r>
              <a:rPr lang="en-US" altLang="zh-CN" sz="3800" dirty="0" smtClean="0">
                <a:solidFill>
                  <a:srgbClr val="008000"/>
                </a:solidFill>
              </a:rPr>
              <a:t>and</a:t>
            </a:r>
            <a:r>
              <a:rPr lang="zh-CN" altLang="en-US" sz="3800" dirty="0" smtClean="0">
                <a:solidFill>
                  <a:srgbClr val="008000"/>
                </a:solidFill>
              </a:rPr>
              <a:t> 爱惜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6853"/>
            <a:ext cx="8229600" cy="45386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我是你们唯一的家园，地球。哎！我生病了！你看，我的身体都被污染</a:t>
            </a:r>
            <a:r>
              <a:rPr lang="en-US" dirty="0" smtClean="0"/>
              <a:t>了.....</a:t>
            </a:r>
            <a:r>
              <a:rPr lang="en-US" dirty="0"/>
              <a:t>.	</a:t>
            </a:r>
          </a:p>
          <a:p>
            <a:pPr marL="0" indent="0">
              <a:buNone/>
            </a:pPr>
            <a:r>
              <a:rPr lang="en-US" dirty="0"/>
              <a:t>人们啊！为什么你们不爱惜、照顾我呢？你看我的身体有一大堆垃圾，河水被污染了，空气被污染了，大气层变得越来越薄，北极的冰山也融化了！</a:t>
            </a:r>
          </a:p>
          <a:p>
            <a:pPr marL="0" indent="0">
              <a:buNone/>
            </a:pPr>
            <a:r>
              <a:rPr lang="en-US" dirty="0"/>
              <a:t>人类啊，人类，只有你们爱惜我，我才会成为绿色的地球。如果你们再不保护我，有一天，你们就会无家可归！唉！我真希望你们能爱惜我呀！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77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zh-CN" altLang="en-US" sz="6000" dirty="0" smtClean="0">
                <a:solidFill>
                  <a:srgbClr val="008000"/>
                </a:solidFill>
              </a:rPr>
              <a:t>地球生病了</a:t>
            </a:r>
            <a:r>
              <a:rPr lang="en-US" altLang="zh-CN" sz="3800" dirty="0" smtClean="0">
                <a:solidFill>
                  <a:srgbClr val="008000"/>
                </a:solidFill>
              </a:rPr>
              <a:t/>
            </a:r>
            <a:br>
              <a:rPr lang="en-US" altLang="zh-CN" sz="3800" dirty="0" smtClean="0">
                <a:solidFill>
                  <a:srgbClr val="008000"/>
                </a:solidFill>
              </a:rPr>
            </a:br>
            <a:r>
              <a:rPr lang="en-US" altLang="zh-CN" sz="3800" dirty="0" smtClean="0">
                <a:solidFill>
                  <a:srgbClr val="008000"/>
                </a:solidFill>
              </a:rPr>
              <a:t>Circle</a:t>
            </a:r>
            <a:r>
              <a:rPr lang="zh-CN" altLang="en-US" sz="3800" dirty="0" smtClean="0">
                <a:solidFill>
                  <a:srgbClr val="008000"/>
                </a:solidFill>
              </a:rPr>
              <a:t> 污染 </a:t>
            </a:r>
            <a:r>
              <a:rPr lang="en-US" altLang="zh-CN" sz="3800" dirty="0" smtClean="0">
                <a:solidFill>
                  <a:srgbClr val="008000"/>
                </a:solidFill>
              </a:rPr>
              <a:t>and</a:t>
            </a:r>
            <a:r>
              <a:rPr lang="zh-CN" altLang="en-US" sz="3800" dirty="0" smtClean="0">
                <a:solidFill>
                  <a:srgbClr val="008000"/>
                </a:solidFill>
              </a:rPr>
              <a:t> 爱惜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6853"/>
            <a:ext cx="8229600" cy="45386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我是你们唯一的家园，地球。哎！我生病了！你看，我的身体都被</a:t>
            </a:r>
            <a:r>
              <a:rPr lang="en-US" b="1" u="sng" dirty="0">
                <a:solidFill>
                  <a:srgbClr val="0000FF"/>
                </a:solidFill>
              </a:rPr>
              <a:t>污染</a:t>
            </a:r>
            <a:r>
              <a:rPr lang="en-US" dirty="0" smtClean="0"/>
              <a:t>了.....</a:t>
            </a:r>
            <a:r>
              <a:rPr lang="en-US" dirty="0"/>
              <a:t>.	</a:t>
            </a:r>
          </a:p>
          <a:p>
            <a:pPr marL="0" indent="0">
              <a:buNone/>
            </a:pPr>
            <a:r>
              <a:rPr lang="en-US" dirty="0"/>
              <a:t>人们啊！为什么你们不</a:t>
            </a:r>
            <a:r>
              <a:rPr lang="en-US" b="1" u="sng" dirty="0">
                <a:solidFill>
                  <a:srgbClr val="0000FF"/>
                </a:solidFill>
              </a:rPr>
              <a:t>爱惜</a:t>
            </a:r>
            <a:r>
              <a:rPr lang="en-US" dirty="0"/>
              <a:t>、照顾我呢？你看我的身体有一大堆垃圾，河水被</a:t>
            </a:r>
            <a:r>
              <a:rPr lang="en-US" b="1" u="sng" dirty="0">
                <a:solidFill>
                  <a:srgbClr val="0000FF"/>
                </a:solidFill>
              </a:rPr>
              <a:t>污染</a:t>
            </a:r>
            <a:r>
              <a:rPr lang="en-US" dirty="0"/>
              <a:t>了，空气被</a:t>
            </a:r>
            <a:r>
              <a:rPr lang="en-US" b="1" u="sng" dirty="0">
                <a:solidFill>
                  <a:srgbClr val="0000FF"/>
                </a:solidFill>
              </a:rPr>
              <a:t>污染</a:t>
            </a:r>
            <a:r>
              <a:rPr lang="en-US" dirty="0"/>
              <a:t>了，大气层变得越来越薄，北极的冰山也融化了！</a:t>
            </a:r>
          </a:p>
          <a:p>
            <a:pPr marL="0" indent="0">
              <a:buNone/>
            </a:pPr>
            <a:r>
              <a:rPr lang="en-US" dirty="0"/>
              <a:t>人类啊，人类，只有你们</a:t>
            </a:r>
            <a:r>
              <a:rPr lang="en-US" b="1" u="sng" dirty="0">
                <a:solidFill>
                  <a:srgbClr val="0000FF"/>
                </a:solidFill>
              </a:rPr>
              <a:t>爱惜</a:t>
            </a:r>
            <a:r>
              <a:rPr lang="en-US" dirty="0"/>
              <a:t>我，我才会成为绿色的地球。如果你们再不保护我，有一天，你们就会无家可归！唉！我真希望你们能</a:t>
            </a:r>
            <a:r>
              <a:rPr lang="en-US" b="1" u="sng" dirty="0">
                <a:solidFill>
                  <a:srgbClr val="0000FF"/>
                </a:solidFill>
              </a:rPr>
              <a:t>爱惜</a:t>
            </a:r>
            <a:r>
              <a:rPr lang="en-US" dirty="0"/>
              <a:t>我呀！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231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 smtClean="0">
                <a:solidFill>
                  <a:srgbClr val="008000"/>
                </a:solidFill>
              </a:rPr>
              <a:t>爱惜地球</a:t>
            </a:r>
            <a:r>
              <a:rPr lang="en-US" altLang="zh-CN" sz="6000" dirty="0" smtClean="0">
                <a:solidFill>
                  <a:srgbClr val="008000"/>
                </a:solidFill>
              </a:rPr>
              <a:t> </a:t>
            </a:r>
            <a:r>
              <a:rPr lang="en-US" altLang="zh-CN" sz="6000" dirty="0" err="1" smtClean="0">
                <a:solidFill>
                  <a:srgbClr val="008000"/>
                </a:solidFill>
              </a:rPr>
              <a:t>àixī</a:t>
            </a:r>
            <a:r>
              <a:rPr lang="en-US" altLang="zh-CN" sz="6000" dirty="0" smtClean="0">
                <a:solidFill>
                  <a:srgbClr val="008000"/>
                </a:solidFill>
              </a:rPr>
              <a:t> </a:t>
            </a:r>
            <a:r>
              <a:rPr lang="en-US" altLang="zh-CN" sz="6000" dirty="0" err="1" smtClean="0">
                <a:solidFill>
                  <a:srgbClr val="008000"/>
                </a:solidFill>
              </a:rPr>
              <a:t>dìqiú</a:t>
            </a:r>
            <a:endParaRPr lang="en-US" sz="6000" dirty="0">
              <a:solidFill>
                <a:srgbClr val="008000"/>
              </a:solidFill>
            </a:endParaRPr>
          </a:p>
        </p:txBody>
      </p:sp>
      <p:pic>
        <p:nvPicPr>
          <p:cNvPr id="4" name="Content Placeholder 3" descr="2013041809410546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/>
      </p:pic>
      <p:sp>
        <p:nvSpPr>
          <p:cNvPr id="3" name="Rectangle 2"/>
          <p:cNvSpPr/>
          <p:nvPr/>
        </p:nvSpPr>
        <p:spPr>
          <a:xfrm>
            <a:off x="457200" y="6126163"/>
            <a:ext cx="8229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http://</a:t>
            </a:r>
            <a:r>
              <a:rPr lang="en-US" sz="1100" dirty="0" err="1"/>
              <a:t>newindependentpartyusa.info</a:t>
            </a:r>
            <a:r>
              <a:rPr lang="en-US" sz="1100" dirty="0"/>
              <a:t>/</a:t>
            </a:r>
            <a:r>
              <a:rPr lang="en-US" sz="1100" dirty="0" err="1"/>
              <a:t>wp</a:t>
            </a:r>
            <a:r>
              <a:rPr lang="en-US" sz="1100" dirty="0"/>
              <a:t>-content/uploads/2013/11/</a:t>
            </a:r>
            <a:r>
              <a:rPr lang="en-US" sz="1100" dirty="0" err="1"/>
              <a:t>two_hands_holding_earth_globe-other.jpg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1032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6000" dirty="0">
                <a:solidFill>
                  <a:srgbClr val="008000"/>
                </a:solidFill>
              </a:rPr>
              <a:t>保护环境</a:t>
            </a:r>
            <a:r>
              <a:rPr lang="en-US" altLang="zh-CN" sz="6000" dirty="0">
                <a:solidFill>
                  <a:srgbClr val="008000"/>
                </a:solidFill>
              </a:rPr>
              <a:t> </a:t>
            </a:r>
            <a:r>
              <a:rPr lang="en-US" altLang="zh-CN" sz="6000" dirty="0" err="1">
                <a:solidFill>
                  <a:srgbClr val="008000"/>
                </a:solidFill>
              </a:rPr>
              <a:t>bǎohù</a:t>
            </a:r>
            <a:r>
              <a:rPr lang="en-US" altLang="zh-CN" sz="6000" dirty="0">
                <a:solidFill>
                  <a:srgbClr val="008000"/>
                </a:solidFill>
              </a:rPr>
              <a:t> </a:t>
            </a:r>
            <a:r>
              <a:rPr lang="en-US" altLang="zh-CN" sz="6000" dirty="0" err="1">
                <a:solidFill>
                  <a:srgbClr val="008000"/>
                </a:solidFill>
              </a:rPr>
              <a:t>huánjìng</a:t>
            </a:r>
            <a:r>
              <a:rPr lang="en-US" altLang="zh-CN" sz="6000" dirty="0">
                <a:solidFill>
                  <a:srgbClr val="008000"/>
                </a:solidFill>
              </a:rPr>
              <a:t/>
            </a:r>
            <a:br>
              <a:rPr lang="en-US" altLang="zh-CN" sz="6000" dirty="0">
                <a:solidFill>
                  <a:srgbClr val="008000"/>
                </a:solidFill>
              </a:rPr>
            </a:br>
            <a:r>
              <a:rPr lang="zh-CN" altLang="en-US" sz="6000" dirty="0">
                <a:solidFill>
                  <a:srgbClr val="008000"/>
                </a:solidFill>
              </a:rPr>
              <a:t>环保</a:t>
            </a:r>
            <a:r>
              <a:rPr lang="en-US" altLang="zh-CN" sz="6000" dirty="0">
                <a:solidFill>
                  <a:srgbClr val="008000"/>
                </a:solidFill>
              </a:rPr>
              <a:t> </a:t>
            </a:r>
            <a:r>
              <a:rPr lang="en-US" altLang="zh-CN" sz="6000" dirty="0" err="1">
                <a:solidFill>
                  <a:srgbClr val="008000"/>
                </a:solidFill>
              </a:rPr>
              <a:t>huánbǎo</a:t>
            </a:r>
            <a:endParaRPr lang="en-US" sz="6000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18353" y="6347489"/>
            <a:ext cx="27072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dirty="0"/>
              <a:t>http://sc.jb51.net/Design/Other/29962.htm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3" descr="en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03" b="13903"/>
          <a:stretch>
            <a:fillRect/>
          </a:stretch>
        </p:blipFill>
        <p:spPr>
          <a:xfrm>
            <a:off x="457200" y="1843876"/>
            <a:ext cx="8229600" cy="428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56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altLang="zh-CN" sz="6000" dirty="0" smtClean="0">
                <a:solidFill>
                  <a:srgbClr val="008000"/>
                </a:solidFill>
              </a:rPr>
              <a:t/>
            </a:r>
            <a:br>
              <a:rPr lang="en-US" altLang="zh-CN" sz="6000" dirty="0" smtClean="0">
                <a:solidFill>
                  <a:srgbClr val="008000"/>
                </a:solidFill>
              </a:rPr>
            </a:br>
            <a:r>
              <a:rPr lang="en-US" altLang="zh-CN" sz="6000" dirty="0" smtClean="0">
                <a:solidFill>
                  <a:srgbClr val="008000"/>
                </a:solidFill>
              </a:rPr>
              <a:t/>
            </a:r>
            <a:br>
              <a:rPr lang="en-US" altLang="zh-CN" sz="6000" dirty="0" smtClean="0">
                <a:solidFill>
                  <a:srgbClr val="008000"/>
                </a:solidFill>
              </a:rPr>
            </a:br>
            <a:r>
              <a:rPr lang="zh-CN" altLang="en-US" sz="6000" dirty="0" smtClean="0">
                <a:solidFill>
                  <a:srgbClr val="008000"/>
                </a:solidFill>
              </a:rPr>
              <a:t>地球生病了</a:t>
            </a:r>
            <a:r>
              <a:rPr lang="en-US" altLang="zh-CN" sz="6000" dirty="0" smtClean="0">
                <a:solidFill>
                  <a:srgbClr val="008000"/>
                </a:solidFill>
              </a:rPr>
              <a:t/>
            </a:r>
            <a:br>
              <a:rPr lang="en-US" altLang="zh-CN" sz="6000" dirty="0" smtClean="0">
                <a:solidFill>
                  <a:srgbClr val="008000"/>
                </a:solidFill>
              </a:rPr>
            </a:br>
            <a:r>
              <a:rPr lang="en-US" altLang="zh-CN" sz="3100" dirty="0">
                <a:solidFill>
                  <a:srgbClr val="008000"/>
                </a:solidFill>
              </a:rPr>
              <a:t>What have been polluted? What have not being cherished?</a:t>
            </a:r>
            <a:r>
              <a:rPr lang="zh-CN" altLang="en-US" sz="3100" dirty="0">
                <a:solidFill>
                  <a:srgbClr val="008000"/>
                </a:solidFill>
              </a:rPr>
              <a:t> </a:t>
            </a:r>
            <a:r>
              <a:rPr lang="en-US" sz="4000" dirty="0">
                <a:solidFill>
                  <a:srgbClr val="008000"/>
                </a:solidFill>
              </a:rPr>
              <a:t/>
            </a:r>
            <a:br>
              <a:rPr lang="en-US" sz="4000" dirty="0">
                <a:solidFill>
                  <a:srgbClr val="008000"/>
                </a:solidFill>
              </a:rPr>
            </a:br>
            <a:r>
              <a:rPr lang="en-US" sz="3800" dirty="0">
                <a:solidFill>
                  <a:srgbClr val="008000"/>
                </a:solidFill>
              </a:rPr>
              <a:t>Please u</a:t>
            </a:r>
            <a:r>
              <a:rPr lang="en-US" altLang="zh-CN" sz="3800" dirty="0">
                <a:solidFill>
                  <a:srgbClr val="008000"/>
                </a:solidFill>
              </a:rPr>
              <a:t>nderline </a:t>
            </a:r>
            <a:r>
              <a:rPr lang="en-US" altLang="zh-CN" sz="3800" dirty="0" smtClean="0">
                <a:solidFill>
                  <a:srgbClr val="008000"/>
                </a:solidFill>
              </a:rPr>
              <a:t/>
            </a:r>
            <a:br>
              <a:rPr lang="en-US" altLang="zh-CN" sz="3800" dirty="0" smtClean="0">
                <a:solidFill>
                  <a:srgbClr val="008000"/>
                </a:solidFill>
              </a:rPr>
            </a:b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9992"/>
            <a:ext cx="8229600" cy="42832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我是你们唯一的家园，地球。哎！我生病了！你看，我的身体都被污染了......	</a:t>
            </a:r>
          </a:p>
          <a:p>
            <a:pPr marL="0" indent="0">
              <a:buNone/>
            </a:pPr>
            <a:r>
              <a:rPr lang="en-US" dirty="0" smtClean="0"/>
              <a:t>人们啊！为什么你们不爱惜、照顾我呢？你看我的身体有一大堆垃圾，河水被污染了，空气被污染了，大气层变得越来越薄，北极的冰山也融化了！</a:t>
            </a:r>
          </a:p>
          <a:p>
            <a:pPr marL="0" indent="0">
              <a:buNone/>
            </a:pPr>
            <a:r>
              <a:rPr lang="en-US" dirty="0" smtClean="0"/>
              <a:t>人类啊，人类，只有你们爱惜我，我才会成为绿色的地球。如果你们再不保护我，有一天，你们就会无家可归！唉！我真希望你们能爱惜我呀！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390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170</Words>
  <Application>Microsoft Macintosh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Times New Roman</vt:lpstr>
      <vt:lpstr>宋体</vt:lpstr>
      <vt:lpstr>新細明體</vt:lpstr>
      <vt:lpstr>Arial</vt:lpstr>
      <vt:lpstr>Office Theme</vt:lpstr>
      <vt:lpstr>地球生病了</vt:lpstr>
      <vt:lpstr>污染 wūrǎn</vt:lpstr>
      <vt:lpstr>爱惜 àixī</vt:lpstr>
      <vt:lpstr>保护环境 bǎohù huánjìng 环保 huánbǎo</vt:lpstr>
      <vt:lpstr>地球生病了 Circle 污染 and 爱惜</vt:lpstr>
      <vt:lpstr>地球生病了 Circle 污染 and 爱惜</vt:lpstr>
      <vt:lpstr>爱惜地球 àixī dìqiú</vt:lpstr>
      <vt:lpstr>保护环境 bǎohù huánjìng 环保 huánbǎo</vt:lpstr>
      <vt:lpstr>  地球生病了 What have been polluted? What have not being cherished?  Please underline  </vt:lpstr>
      <vt:lpstr>  地球生病了 What have been polluted? What have not being cherished?  Please underline  </vt:lpstr>
      <vt:lpstr> 地球生病了 What will happen if we don’t cherish our Earth? Box the answers</vt:lpstr>
      <vt:lpstr> 地球生病了 What will happen if we don’t cherish our Earth? Underline the answers </vt:lpstr>
      <vt:lpstr> 地球生病了 Answer the questions</vt:lpstr>
      <vt:lpstr> 地球生病了 4a. Answer the questions</vt:lpstr>
    </vt:vector>
  </TitlesOfParts>
  <Company>The Columbus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Green Are We? 地球生病了</dc:title>
  <dc:creator>The Columbus Academy</dc:creator>
  <cp:lastModifiedBy>Microsoft Office User</cp:lastModifiedBy>
  <cp:revision>48</cp:revision>
  <dcterms:created xsi:type="dcterms:W3CDTF">2015-07-30T01:49:33Z</dcterms:created>
  <dcterms:modified xsi:type="dcterms:W3CDTF">2016-01-17T23:56:16Z</dcterms:modified>
</cp:coreProperties>
</file>